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4"/>
  </p:sldMasterIdLst>
  <p:notesMasterIdLst>
    <p:notesMasterId r:id="rId11"/>
  </p:notesMasterIdLst>
  <p:sldIdLst>
    <p:sldId id="256" r:id="rId5"/>
    <p:sldId id="278" r:id="rId6"/>
    <p:sldId id="273" r:id="rId7"/>
    <p:sldId id="279" r:id="rId8"/>
    <p:sldId id="280" r:id="rId9"/>
    <p:sldId id="281" r:id="rId10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FFFFFF"/>
    <a:srgbClr val="000000"/>
    <a:srgbClr val="898989"/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514FE7-5E0A-4A2C-BA19-6D4CD5BE81F2}" v="371" dt="2022-07-05T14:30:15.498"/>
    <p1510:client id="{B4145672-79DD-4959-ADD9-8A7F3D1A15D2}" v="7" dt="2022-07-05T13:35:22.1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78" autoAdjust="0"/>
    <p:restoredTop sz="95669" autoAdjust="0"/>
  </p:normalViewPr>
  <p:slideViewPr>
    <p:cSldViewPr snapToGrid="0">
      <p:cViewPr varScale="1">
        <p:scale>
          <a:sx n="96" d="100"/>
          <a:sy n="96" d="100"/>
        </p:scale>
        <p:origin x="708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jpe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March 6, 2024</a:t>
            </a:fld>
            <a:endParaRPr lang="en-US" dirty="0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pic>
        <p:nvPicPr>
          <p:cNvPr id="16" name="Google Shape;256;p16">
            <a:extLst>
              <a:ext uri="{FF2B5EF4-FFF2-40B4-BE49-F238E27FC236}">
                <a16:creationId xmlns:a16="http://schemas.microsoft.com/office/drawing/2014/main" id="{E48422E3-2A88-FC62-91CB-58831B3CD190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10">
            <a:alphaModFix/>
          </a:blip>
          <a:srcRect l="6288" t="15478" b="15016"/>
          <a:stretch/>
        </p:blipFill>
        <p:spPr>
          <a:xfrm>
            <a:off x="71280" y="6358722"/>
            <a:ext cx="1601241" cy="4680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1D37A8-4A66-7F7C-4C5F-F8AE049790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/>
          <a:srcRect t="10714" b="11011"/>
          <a:stretch/>
        </p:blipFill>
        <p:spPr>
          <a:xfrm>
            <a:off x="1742786" y="6358722"/>
            <a:ext cx="1157230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March 6, 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March 6, 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 dirty="0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March 6, 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March 6, 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 dirty="0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March 6, 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March 6, 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March 6, 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March 6, 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March 6, 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March 6, 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March 6, 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March 6, 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March 6, 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March 6, 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March 6, 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5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March 6, 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pic>
        <p:nvPicPr>
          <p:cNvPr id="14" name="Google Shape;256;p16">
            <a:extLst>
              <a:ext uri="{FF2B5EF4-FFF2-40B4-BE49-F238E27FC236}">
                <a16:creationId xmlns:a16="http://schemas.microsoft.com/office/drawing/2014/main" id="{796BF711-78D3-9D29-87F3-EC908C6A8B94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4">
            <a:alphaModFix/>
          </a:blip>
          <a:srcRect l="6288" t="15478" b="15016"/>
          <a:stretch/>
        </p:blipFill>
        <p:spPr>
          <a:xfrm>
            <a:off x="71280" y="6358722"/>
            <a:ext cx="1601241" cy="4680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130BBAA-0592-C3FE-19DB-28833FFFF3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5"/>
          <a:srcRect t="10714" b="11011"/>
          <a:stretch/>
        </p:blipFill>
        <p:spPr>
          <a:xfrm>
            <a:off x="1742786" y="6358722"/>
            <a:ext cx="1157230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12.svg"/><Relationship Id="rId5" Type="http://schemas.openxmlformats.org/officeDocument/2006/relationships/image" Target="../media/image17.png"/><Relationship Id="rId10" Type="http://schemas.openxmlformats.org/officeDocument/2006/relationships/image" Target="../media/image11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15.png"/><Relationship Id="rId21" Type="http://schemas.openxmlformats.org/officeDocument/2006/relationships/image" Target="../media/image12.svg"/><Relationship Id="rId7" Type="http://schemas.openxmlformats.org/officeDocument/2006/relationships/image" Target="../media/image23.png"/><Relationship Id="rId12" Type="http://schemas.openxmlformats.org/officeDocument/2006/relationships/image" Target="../media/image25.png"/><Relationship Id="rId17" Type="http://schemas.openxmlformats.org/officeDocument/2006/relationships/image" Target="../media/image30.svg"/><Relationship Id="rId2" Type="http://schemas.openxmlformats.org/officeDocument/2006/relationships/image" Target="../media/image8.png"/><Relationship Id="rId16" Type="http://schemas.openxmlformats.org/officeDocument/2006/relationships/image" Target="../media/image29.png"/><Relationship Id="rId20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1.png"/><Relationship Id="rId5" Type="http://schemas.openxmlformats.org/officeDocument/2006/relationships/image" Target="../media/image17.png"/><Relationship Id="rId15" Type="http://schemas.openxmlformats.org/officeDocument/2006/relationships/image" Target="../media/image28.png"/><Relationship Id="rId10" Type="http://schemas.openxmlformats.org/officeDocument/2006/relationships/image" Target="../media/image24.png"/><Relationship Id="rId19" Type="http://schemas.microsoft.com/office/2007/relationships/hdphoto" Target="../media/hdphoto4.wdp"/><Relationship Id="rId4" Type="http://schemas.openxmlformats.org/officeDocument/2006/relationships/image" Target="../media/image16.png"/><Relationship Id="rId9" Type="http://schemas.openxmlformats.org/officeDocument/2006/relationships/image" Target="../media/image19.png"/><Relationship Id="rId1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2.jpeg"/><Relationship Id="rId18" Type="http://schemas.openxmlformats.org/officeDocument/2006/relationships/image" Target="../media/image25.png"/><Relationship Id="rId26" Type="http://schemas.openxmlformats.org/officeDocument/2006/relationships/image" Target="../media/image29.png"/><Relationship Id="rId3" Type="http://schemas.openxmlformats.org/officeDocument/2006/relationships/image" Target="../media/image14.svg"/><Relationship Id="rId21" Type="http://schemas.openxmlformats.org/officeDocument/2006/relationships/image" Target="../media/image26.png"/><Relationship Id="rId34" Type="http://schemas.openxmlformats.org/officeDocument/2006/relationships/image" Target="../media/image45.sv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1.png"/><Relationship Id="rId25" Type="http://schemas.microsoft.com/office/2007/relationships/hdphoto" Target="../media/hdphoto4.wdp"/><Relationship Id="rId33" Type="http://schemas.openxmlformats.org/officeDocument/2006/relationships/image" Target="../media/image44.png"/><Relationship Id="rId2" Type="http://schemas.openxmlformats.org/officeDocument/2006/relationships/image" Target="../media/image13.png"/><Relationship Id="rId16" Type="http://schemas.openxmlformats.org/officeDocument/2006/relationships/image" Target="../media/image35.png"/><Relationship Id="rId20" Type="http://schemas.openxmlformats.org/officeDocument/2006/relationships/image" Target="../media/image37.png"/><Relationship Id="rId29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9.png"/><Relationship Id="rId24" Type="http://schemas.openxmlformats.org/officeDocument/2006/relationships/image" Target="../media/image31.png"/><Relationship Id="rId32" Type="http://schemas.openxmlformats.org/officeDocument/2006/relationships/image" Target="../media/image43.png"/><Relationship Id="rId5" Type="http://schemas.openxmlformats.org/officeDocument/2006/relationships/image" Target="../media/image23.png"/><Relationship Id="rId15" Type="http://schemas.openxmlformats.org/officeDocument/2006/relationships/image" Target="../media/image34.jpg"/><Relationship Id="rId23" Type="http://schemas.openxmlformats.org/officeDocument/2006/relationships/image" Target="../media/image38.png"/><Relationship Id="rId28" Type="http://schemas.openxmlformats.org/officeDocument/2006/relationships/image" Target="../media/image39.png"/><Relationship Id="rId10" Type="http://schemas.openxmlformats.org/officeDocument/2006/relationships/image" Target="../media/image18.png"/><Relationship Id="rId19" Type="http://schemas.openxmlformats.org/officeDocument/2006/relationships/image" Target="../media/image36.png"/><Relationship Id="rId31" Type="http://schemas.openxmlformats.org/officeDocument/2006/relationships/image" Target="../media/image42.png"/><Relationship Id="rId4" Type="http://schemas.openxmlformats.org/officeDocument/2006/relationships/image" Target="../media/image22.png"/><Relationship Id="rId9" Type="http://schemas.openxmlformats.org/officeDocument/2006/relationships/image" Target="../media/image17.png"/><Relationship Id="rId14" Type="http://schemas.openxmlformats.org/officeDocument/2006/relationships/image" Target="../media/image33.png"/><Relationship Id="rId22" Type="http://schemas.openxmlformats.org/officeDocument/2006/relationships/image" Target="../media/image27.png"/><Relationship Id="rId27" Type="http://schemas.openxmlformats.org/officeDocument/2006/relationships/image" Target="../media/image30.svg"/><Relationship Id="rId30" Type="http://schemas.openxmlformats.org/officeDocument/2006/relationships/image" Target="../media/image41.png"/><Relationship Id="rId8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800" dirty="0"/>
              <a:t>AutoDRIVE-AVLDC Integration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March 6,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1E0C332-05C1-8889-71CE-67C6B136D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2408" y="4239445"/>
            <a:ext cx="3863592" cy="1096899"/>
          </a:xfrm>
        </p:spPr>
        <p:txBody>
          <a:bodyPr/>
          <a:lstStyle/>
          <a:p>
            <a:r>
              <a:rPr lang="en-IN" b="1" dirty="0"/>
              <a:t>Chinmay Vilas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08B2CC0-5BBF-3D8C-EDC0-8734146B2806}"/>
              </a:ext>
            </a:extLst>
          </p:cNvPr>
          <p:cNvSpPr txBox="1">
            <a:spLocks/>
          </p:cNvSpPr>
          <p:nvPr/>
        </p:nvSpPr>
        <p:spPr>
          <a:xfrm>
            <a:off x="6096000" y="4239446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Vilas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pic>
        <p:nvPicPr>
          <p:cNvPr id="1026" name="Picture 2" descr="AutoDRIVE">
            <a:extLst>
              <a:ext uri="{FF2B5EF4-FFF2-40B4-BE49-F238E27FC236}">
                <a16:creationId xmlns:a16="http://schemas.microsoft.com/office/drawing/2014/main" id="{5E4ACE18-5852-001B-60D8-D792636BC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50" y="890504"/>
            <a:ext cx="3918857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black and white sign with white letters&#10;&#10;Description automatically generated">
            <a:extLst>
              <a:ext uri="{FF2B5EF4-FFF2-40B4-BE49-F238E27FC236}">
                <a16:creationId xmlns:a16="http://schemas.microsoft.com/office/drawing/2014/main" id="{CDFD03F5-CFBF-B3DF-FF59-C5EE3C2448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6706" y="889032"/>
            <a:ext cx="2137144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96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rgbClr val="F16122"/>
                </a:solidFill>
              </a:rPr>
              <a:t>Simulation</a:t>
            </a:r>
          </a:p>
          <a:p>
            <a:pPr lvl="1"/>
            <a:r>
              <a:rPr lang="en-IN" dirty="0"/>
              <a:t>Simulated sensors interface with the ADAS/AD stack, which passes controls commands to the simulated vehicle dynamics model, driving in a virtual environment.</a:t>
            </a:r>
          </a:p>
          <a:p>
            <a:r>
              <a:rPr lang="en-IN" dirty="0">
                <a:solidFill>
                  <a:srgbClr val="F16122"/>
                </a:solidFill>
              </a:rPr>
              <a:t>Emulation</a:t>
            </a:r>
          </a:p>
          <a:p>
            <a:pPr lvl="1"/>
            <a:r>
              <a:rPr lang="en-US" dirty="0"/>
              <a:t>Simulated ground truths bypass the perception stack to interface directly with the planning/control stack, which controls the virtual/physical vehicle </a:t>
            </a:r>
            <a:r>
              <a:rPr lang="en-IN" dirty="0"/>
              <a:t>in a virtual environment</a:t>
            </a:r>
            <a:r>
              <a:rPr lang="en-US" dirty="0"/>
              <a:t>.</a:t>
            </a:r>
            <a:endParaRPr lang="en-IN" dirty="0"/>
          </a:p>
          <a:p>
            <a:r>
              <a:rPr lang="en-IN" dirty="0">
                <a:solidFill>
                  <a:srgbClr val="F16122"/>
                </a:solidFill>
              </a:rPr>
              <a:t>Stimulation</a:t>
            </a:r>
          </a:p>
          <a:p>
            <a:pPr lvl="1"/>
            <a:r>
              <a:rPr lang="en-US" dirty="0"/>
              <a:t>Virtual/physical sensors and actuators are stimulated through environment simulation, and ADAS/AD stack controls the virtual/physical vehicle </a:t>
            </a:r>
            <a:r>
              <a:rPr lang="en-IN" dirty="0"/>
              <a:t>in a virtual environment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March 6, 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68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Project Plan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9F2D61E-BBDD-019A-A6F5-CF5FB6BE75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IN" dirty="0">
                    <a:solidFill>
                      <a:srgbClr val="F16122"/>
                    </a:solidFill>
                  </a:rPr>
                  <a:t>Autonomous Emergency Braking (AEB) – SFM integration optional</a:t>
                </a:r>
              </a:p>
              <a:p>
                <a:pPr lvl="1"/>
                <a:r>
                  <a:rPr lang="en-IN" dirty="0">
                    <a:solidFill>
                      <a:srgbClr val="F16122"/>
                    </a:solidFill>
                  </a:rPr>
                  <a:t>Virtual Emulation</a:t>
                </a:r>
              </a:p>
              <a:p>
                <a:pPr lvl="2"/>
                <a:r>
                  <a:rPr lang="en-IN" dirty="0"/>
                  <a:t>[Standalone Simulation] AutoDRIVE Simulator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AutoDRIVE Devkit (Python/ROS)</a:t>
                </a:r>
              </a:p>
              <a:p>
                <a:pPr lvl="2"/>
                <a:r>
                  <a:rPr lang="en-IN" dirty="0"/>
                  <a:t>[Co-Simulation] AVL </a:t>
                </a:r>
                <a:r>
                  <a:rPr lang="en-IN" dirty="0" err="1"/>
                  <a:t>Model.CONNECT</a:t>
                </a:r>
                <a:r>
                  <a:rPr lang="en-IN" dirty="0"/>
                  <a:t>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AutoDRIVE Devkit (Python/ROS)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AutoDRIVE Simulator</a:t>
                </a:r>
              </a:p>
              <a:p>
                <a:pPr lvl="1"/>
                <a:r>
                  <a:rPr lang="en-IN" dirty="0">
                    <a:solidFill>
                      <a:srgbClr val="F16122"/>
                    </a:solidFill>
                  </a:rPr>
                  <a:t>Virtual Stimulation</a:t>
                </a:r>
              </a:p>
              <a:p>
                <a:pPr lvl="2"/>
                <a:r>
                  <a:rPr lang="en-IN" dirty="0"/>
                  <a:t>[Standalone Simulation] AutoDRIVE Simulator </a:t>
                </a:r>
                <a14:m>
                  <m:oMath xmlns:m="http://schemas.openxmlformats.org/officeDocument/2006/math">
                    <m:r>
                      <a:rPr lang="en-I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AutoDRIVE Devkit (Python/ROS)</a:t>
                </a:r>
              </a:p>
              <a:p>
                <a:pPr lvl="2"/>
                <a:r>
                  <a:rPr lang="en-IN" dirty="0"/>
                  <a:t>[Co-Simulation] AVL </a:t>
                </a:r>
                <a:r>
                  <a:rPr lang="en-IN" dirty="0" err="1"/>
                  <a:t>Model.CONNECT</a:t>
                </a:r>
                <a:r>
                  <a:rPr lang="en-IN" dirty="0"/>
                  <a:t>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AutoDRIVE Devkit (Python/ROS)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AutoDRIVE Simulator</a:t>
                </a:r>
              </a:p>
              <a:p>
                <a:pPr lvl="1"/>
                <a:r>
                  <a:rPr lang="en-IN" dirty="0">
                    <a:solidFill>
                      <a:srgbClr val="F16122"/>
                    </a:solidFill>
                  </a:rPr>
                  <a:t>Physical Emulation</a:t>
                </a:r>
              </a:p>
              <a:p>
                <a:pPr lvl="2"/>
                <a:r>
                  <a:rPr lang="en-IN" dirty="0"/>
                  <a:t>AVL DRIVINGCUBE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</a:t>
                </a:r>
                <a:r>
                  <a:rPr lang="en-IN" dirty="0" err="1"/>
                  <a:t>Model.CONNECT</a:t>
                </a:r>
                <a:r>
                  <a:rPr lang="en-IN" dirty="0"/>
                  <a:t>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AutoDRIVE Devkit (</a:t>
                </a:r>
                <a:r>
                  <a:rPr lang="en-IN" dirty="0" err="1"/>
                  <a:t>Autoware</a:t>
                </a:r>
                <a:r>
                  <a:rPr lang="en-IN" dirty="0"/>
                  <a:t>)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/>
                  <a:t>AutoDRIVE Simulator</a:t>
                </a:r>
              </a:p>
              <a:p>
                <a:pPr lvl="1"/>
                <a:r>
                  <a:rPr lang="en-IN" dirty="0">
                    <a:solidFill>
                      <a:srgbClr val="F16122"/>
                    </a:solidFill>
                  </a:rPr>
                  <a:t>Physical Stimulation</a:t>
                </a:r>
              </a:p>
              <a:p>
                <a:pPr lvl="2"/>
                <a:r>
                  <a:rPr lang="en-IN" dirty="0"/>
                  <a:t>AVL DRIVINGCUBE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</a:t>
                </a:r>
                <a:r>
                  <a:rPr lang="en-IN" dirty="0" err="1"/>
                  <a:t>Model.CONNECT</a:t>
                </a:r>
                <a:r>
                  <a:rPr lang="en-IN" dirty="0"/>
                  <a:t>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IN" dirty="0"/>
                  <a:t> AutoDRIVE Devkit (</a:t>
                </a:r>
                <a:r>
                  <a:rPr lang="en-IN" dirty="0" err="1"/>
                  <a:t>Autoware</a:t>
                </a:r>
                <a:r>
                  <a:rPr lang="en-IN" dirty="0"/>
                  <a:t>)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/>
                  <a:t>AutoDRIVE Simulator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9F2D61E-BBDD-019A-A6F5-CF5FB6BE75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6" t="-9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March 6, 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Graphic 6" descr="Badge Tick1 with solid fill">
            <a:extLst>
              <a:ext uri="{FF2B5EF4-FFF2-40B4-BE49-F238E27FC236}">
                <a16:creationId xmlns:a16="http://schemas.microsoft.com/office/drawing/2014/main" id="{DF12E3E0-80D9-1C30-824C-CF07FCCBB9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32977" y="2518064"/>
            <a:ext cx="457200" cy="4572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3539C314-16F4-27CA-68B3-0F440E934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9483227" y="2872740"/>
            <a:ext cx="457200" cy="4572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A76A35B-57E6-8F11-6096-2CAFCDFD93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324656" y="5346914"/>
            <a:ext cx="457200" cy="4572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D41ED95A-8FAE-92EF-E3D7-7216568B73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324656" y="4606645"/>
            <a:ext cx="457200" cy="457200"/>
          </a:xfrm>
          <a:prstGeom prst="rect">
            <a:avLst/>
          </a:prstGeom>
        </p:spPr>
      </p:pic>
      <p:pic>
        <p:nvPicPr>
          <p:cNvPr id="14" name="Graphic 13" descr="Badge Tick1 with solid fill">
            <a:extLst>
              <a:ext uri="{FF2B5EF4-FFF2-40B4-BE49-F238E27FC236}">
                <a16:creationId xmlns:a16="http://schemas.microsoft.com/office/drawing/2014/main" id="{71D7B703-93D6-D3F4-BFCF-8458D8042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31037" y="3580904"/>
            <a:ext cx="457200" cy="4572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6E57453D-496E-FF0A-CE93-84716CA6D7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9483227" y="3920515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978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C8E4BA0-39B9-1758-B669-36BCD411F2AF}"/>
              </a:ext>
            </a:extLst>
          </p:cNvPr>
          <p:cNvGrpSpPr/>
          <p:nvPr/>
        </p:nvGrpSpPr>
        <p:grpSpPr>
          <a:xfrm>
            <a:off x="7014631" y="2100021"/>
            <a:ext cx="3657600" cy="3657600"/>
            <a:chOff x="7014631" y="2100021"/>
            <a:chExt cx="3657600" cy="3657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2026CC-C0CC-93F2-6FD4-34B6290CD05B}"/>
                </a:ext>
              </a:extLst>
            </p:cNvPr>
            <p:cNvSpPr/>
            <p:nvPr/>
          </p:nvSpPr>
          <p:spPr>
            <a:xfrm>
              <a:off x="7014631" y="2100021"/>
              <a:ext cx="3657600" cy="3657600"/>
            </a:xfrm>
            <a:prstGeom prst="rect">
              <a:avLst/>
            </a:prstGeom>
            <a:solidFill>
              <a:srgbClr val="F16122">
                <a:alpha val="50196"/>
              </a:srgbClr>
            </a:solidFill>
            <a:ln w="38100">
              <a:solidFill>
                <a:srgbClr val="F1612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pic>
          <p:nvPicPr>
            <p:cNvPr id="7" name="Picture 2" descr="AutoDRIVE">
              <a:extLst>
                <a:ext uri="{FF2B5EF4-FFF2-40B4-BE49-F238E27FC236}">
                  <a16:creationId xmlns:a16="http://schemas.microsoft.com/office/drawing/2014/main" id="{CA2FA513-8A32-082E-7639-552B6F77DF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97511" y="2229850"/>
              <a:ext cx="3291840" cy="768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EDCBF96-EC25-8932-DE77-14727B1C18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3081" y="5140704"/>
              <a:ext cx="1645920" cy="4879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EC967026-71AD-038B-AE84-90C26BBC0D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97861" y="5149063"/>
              <a:ext cx="1645920" cy="4796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3FDFAFFA-2991-E971-0909-6C94368A6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97509" y="3176619"/>
              <a:ext cx="3291840" cy="1851661"/>
            </a:xfrm>
            <a:prstGeom prst="rect">
              <a:avLst/>
            </a:prstGeom>
          </p:spPr>
        </p:pic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March 6, 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D728E45-95AE-748C-A1DE-40D2EDB4E318}"/>
              </a:ext>
            </a:extLst>
          </p:cNvPr>
          <p:cNvGrpSpPr/>
          <p:nvPr/>
        </p:nvGrpSpPr>
        <p:grpSpPr>
          <a:xfrm>
            <a:off x="1348353" y="2100021"/>
            <a:ext cx="3657600" cy="3657600"/>
            <a:chOff x="1348353" y="2100021"/>
            <a:chExt cx="3657600" cy="365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B2BBE74-8B68-5B3D-E0A7-AA156CA0D827}"/>
                </a:ext>
              </a:extLst>
            </p:cNvPr>
            <p:cNvSpPr/>
            <p:nvPr/>
          </p:nvSpPr>
          <p:spPr>
            <a:xfrm>
              <a:off x="1348353" y="2100021"/>
              <a:ext cx="3657600" cy="3657600"/>
            </a:xfrm>
            <a:prstGeom prst="rect">
              <a:avLst/>
            </a:prstGeom>
            <a:solidFill>
              <a:srgbClr val="F16122">
                <a:alpha val="50196"/>
              </a:srgbClr>
            </a:solidFill>
            <a:ln w="38100">
              <a:solidFill>
                <a:srgbClr val="F1612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pic>
          <p:nvPicPr>
            <p:cNvPr id="2050" name="Picture 2" descr="AutoDRIVE">
              <a:extLst>
                <a:ext uri="{FF2B5EF4-FFF2-40B4-BE49-F238E27FC236}">
                  <a16:creationId xmlns:a16="http://schemas.microsoft.com/office/drawing/2014/main" id="{4A886412-92B7-9835-CA9B-879F1D666E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31233" y="2229850"/>
              <a:ext cx="3291840" cy="768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A97E6E4-7009-68D3-117A-FB11B18962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6803" y="5043265"/>
              <a:ext cx="1645920" cy="598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BADDCDF4-997A-9213-1856-232D88DBED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1583" y="5060839"/>
              <a:ext cx="1645920" cy="581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123F47-8E45-B7B5-FAD1-BBEA88A89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1532822" y="3127775"/>
              <a:ext cx="3288662" cy="1851660"/>
            </a:xfrm>
            <a:prstGeom prst="rect">
              <a:avLst/>
            </a:prstGeom>
          </p:spPr>
        </p:pic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63667C5-69D5-86C9-332B-5A0248EFC7CB}"/>
              </a:ext>
            </a:extLst>
          </p:cNvPr>
          <p:cNvCxnSpPr>
            <a:cxnSpLocks/>
          </p:cNvCxnSpPr>
          <p:nvPr/>
        </p:nvCxnSpPr>
        <p:spPr>
          <a:xfrm>
            <a:off x="5005953" y="3602241"/>
            <a:ext cx="2008678" cy="0"/>
          </a:xfrm>
          <a:prstGeom prst="straightConnector1">
            <a:avLst/>
          </a:prstGeom>
          <a:ln w="38100">
            <a:solidFill>
              <a:srgbClr val="F1612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6" name="Picture 12" descr="WebSocket Logo PNG Vector (SVG) Free Download">
            <a:extLst>
              <a:ext uri="{FF2B5EF4-FFF2-40B4-BE49-F238E27FC236}">
                <a16:creationId xmlns:a16="http://schemas.microsoft.com/office/drawing/2014/main" id="{213F8659-F47E-40B4-1FC6-55700C1AB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491" y="3697336"/>
            <a:ext cx="609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92EA9F-3057-A6A5-45DD-1C25910E1C80}"/>
              </a:ext>
            </a:extLst>
          </p:cNvPr>
          <p:cNvCxnSpPr>
            <a:cxnSpLocks/>
          </p:cNvCxnSpPr>
          <p:nvPr/>
        </p:nvCxnSpPr>
        <p:spPr>
          <a:xfrm flipH="1">
            <a:off x="5005953" y="4255401"/>
            <a:ext cx="2008678" cy="0"/>
          </a:xfrm>
          <a:prstGeom prst="straightConnector1">
            <a:avLst/>
          </a:prstGeom>
          <a:ln w="38100">
            <a:solidFill>
              <a:srgbClr val="F1612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3CDF101-6A1A-21A0-1272-6B79B771DBE5}"/>
              </a:ext>
            </a:extLst>
          </p:cNvPr>
          <p:cNvSpPr txBox="1"/>
          <p:nvPr/>
        </p:nvSpPr>
        <p:spPr>
          <a:xfrm>
            <a:off x="5005952" y="3294463"/>
            <a:ext cx="2008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DTC, Camera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450D6E-6D2D-E635-BA0F-5B8520F916C4}"/>
              </a:ext>
            </a:extLst>
          </p:cNvPr>
          <p:cNvSpPr txBox="1"/>
          <p:nvPr/>
        </p:nvSpPr>
        <p:spPr>
          <a:xfrm>
            <a:off x="5005954" y="4255400"/>
            <a:ext cx="20086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Throttle,</a:t>
            </a:r>
          </a:p>
          <a:p>
            <a:pPr algn="ctr"/>
            <a:r>
              <a:rPr lang="en-US" sz="1400" dirty="0"/>
              <a:t>Steering,</a:t>
            </a:r>
          </a:p>
          <a:p>
            <a:pPr algn="ctr"/>
            <a:r>
              <a:rPr lang="en-US" sz="1400" dirty="0"/>
              <a:t>Brake,</a:t>
            </a:r>
          </a:p>
          <a:p>
            <a:pPr algn="ctr"/>
            <a:r>
              <a:rPr lang="en-US" sz="1400" dirty="0"/>
              <a:t>Handbrake</a:t>
            </a:r>
          </a:p>
        </p:txBody>
      </p:sp>
      <p:pic>
        <p:nvPicPr>
          <p:cNvPr id="12" name="Graphic 11" descr="Badge Tick1 with solid fill">
            <a:extLst>
              <a:ext uri="{FF2B5EF4-FFF2-40B4-BE49-F238E27FC236}">
                <a16:creationId xmlns:a16="http://schemas.microsoft.com/office/drawing/2014/main" id="{A075C72B-DD41-5723-5808-5B25C295D6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189312" y="657225"/>
            <a:ext cx="914400" cy="914400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504FD75-A241-D7BA-06FF-A053077F2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Standalone Simulation Framework</a:t>
            </a:r>
          </a:p>
        </p:txBody>
      </p:sp>
    </p:spTree>
    <p:extLst>
      <p:ext uri="{BB962C8B-B14F-4D97-AF65-F5344CB8AC3E}">
        <p14:creationId xmlns:p14="http://schemas.microsoft.com/office/powerpoint/2010/main" val="496032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7104885B-83E8-7DD4-7FB5-5C0180162651}"/>
              </a:ext>
            </a:extLst>
          </p:cNvPr>
          <p:cNvGrpSpPr/>
          <p:nvPr/>
        </p:nvGrpSpPr>
        <p:grpSpPr>
          <a:xfrm>
            <a:off x="4538419" y="2245642"/>
            <a:ext cx="3115160" cy="3115160"/>
            <a:chOff x="4538419" y="2245642"/>
            <a:chExt cx="3115160" cy="311516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2026CC-C0CC-93F2-6FD4-34B6290CD05B}"/>
                </a:ext>
              </a:extLst>
            </p:cNvPr>
            <p:cNvSpPr/>
            <p:nvPr/>
          </p:nvSpPr>
          <p:spPr>
            <a:xfrm>
              <a:off x="4538419" y="2245642"/>
              <a:ext cx="3115160" cy="3115160"/>
            </a:xfrm>
            <a:prstGeom prst="rect">
              <a:avLst/>
            </a:prstGeom>
            <a:solidFill>
              <a:srgbClr val="F16122">
                <a:alpha val="50196"/>
              </a:srgbClr>
            </a:solidFill>
            <a:ln w="38100">
              <a:solidFill>
                <a:srgbClr val="F1612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pic>
          <p:nvPicPr>
            <p:cNvPr id="7" name="Picture 2" descr="AutoDRIVE">
              <a:extLst>
                <a:ext uri="{FF2B5EF4-FFF2-40B4-BE49-F238E27FC236}">
                  <a16:creationId xmlns:a16="http://schemas.microsoft.com/office/drawing/2014/main" id="{CA2FA513-8A32-082E-7639-552B6F77DF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94177" y="2356217"/>
              <a:ext cx="2803644" cy="6541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EDCBF96-EC25-8932-DE77-14727B1C18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7819" y="4827446"/>
              <a:ext cx="1401822" cy="4156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EC967026-71AD-038B-AE84-90C26BBC0D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42357" y="4834565"/>
              <a:ext cx="1401822" cy="408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5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27B69396-0671-49E7-71D5-FE5B99C85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94177" y="3156713"/>
              <a:ext cx="2807208" cy="1579055"/>
            </a:xfrm>
            <a:prstGeom prst="rect">
              <a:avLst/>
            </a:prstGeom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CE2D0596-D6F6-2477-1F92-E4704A9042DF}"/>
              </a:ext>
            </a:extLst>
          </p:cNvPr>
          <p:cNvSpPr/>
          <p:nvPr/>
        </p:nvSpPr>
        <p:spPr>
          <a:xfrm>
            <a:off x="428258" y="2245642"/>
            <a:ext cx="3115160" cy="3115160"/>
          </a:xfrm>
          <a:prstGeom prst="rect">
            <a:avLst/>
          </a:prstGeom>
          <a:solidFill>
            <a:srgbClr val="F16122">
              <a:alpha val="50196"/>
            </a:srgbClr>
          </a:solidFill>
          <a:ln w="38100">
            <a:solidFill>
              <a:srgbClr val="F161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CEF2D986-BEAC-0C3C-F54B-9880CDE39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1051290" y="2356217"/>
            <a:ext cx="1869096" cy="79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E185FCBF-68B8-413C-ADF8-5706D93035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452" y="3231782"/>
            <a:ext cx="2807208" cy="1579055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422C28F6-376B-49D9-48CF-7C9CD388536F}"/>
              </a:ext>
            </a:extLst>
          </p:cNvPr>
          <p:cNvGrpSpPr/>
          <p:nvPr/>
        </p:nvGrpSpPr>
        <p:grpSpPr>
          <a:xfrm>
            <a:off x="8648582" y="2245642"/>
            <a:ext cx="3115160" cy="3115160"/>
            <a:chOff x="8648582" y="2245642"/>
            <a:chExt cx="3115160" cy="31151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3DEA625-4F61-BBDA-DAF0-8073C8F95DCE}"/>
                </a:ext>
              </a:extLst>
            </p:cNvPr>
            <p:cNvSpPr/>
            <p:nvPr/>
          </p:nvSpPr>
          <p:spPr>
            <a:xfrm>
              <a:off x="8648582" y="2245642"/>
              <a:ext cx="3115160" cy="3115160"/>
            </a:xfrm>
            <a:prstGeom prst="rect">
              <a:avLst/>
            </a:prstGeom>
            <a:solidFill>
              <a:srgbClr val="F16122">
                <a:alpha val="50196"/>
              </a:srgbClr>
            </a:solidFill>
            <a:ln w="38100">
              <a:solidFill>
                <a:srgbClr val="F1612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pic>
          <p:nvPicPr>
            <p:cNvPr id="14" name="Picture 2" descr="AutoDRIVE">
              <a:extLst>
                <a:ext uri="{FF2B5EF4-FFF2-40B4-BE49-F238E27FC236}">
                  <a16:creationId xmlns:a16="http://schemas.microsoft.com/office/drawing/2014/main" id="{A2A5C23E-3BAC-3B8D-79BA-F45CB61234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04340" y="2356217"/>
              <a:ext cx="2803644" cy="6541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6">
              <a:extLst>
                <a:ext uri="{FF2B5EF4-FFF2-40B4-BE49-F238E27FC236}">
                  <a16:creationId xmlns:a16="http://schemas.microsoft.com/office/drawing/2014/main" id="{69DB4FB0-D5F1-8675-8480-A30A97574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57982" y="4752388"/>
              <a:ext cx="1401822" cy="5098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8">
              <a:extLst>
                <a:ext uri="{FF2B5EF4-FFF2-40B4-BE49-F238E27FC236}">
                  <a16:creationId xmlns:a16="http://schemas.microsoft.com/office/drawing/2014/main" id="{3BEB510D-237A-426D-BD0F-39A5CBBE76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2520" y="4767356"/>
              <a:ext cx="1401822" cy="4948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50C4D38-5E95-C9D8-3EC6-976651EE3C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8804340" y="3120975"/>
              <a:ext cx="2803644" cy="1577049"/>
            </a:xfrm>
            <a:prstGeom prst="rect">
              <a:avLst/>
            </a:prstGeom>
          </p:spPr>
        </p:pic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March 6, 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5</a:t>
            </a:fld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D3AD16F-B166-F069-C4AA-0A921B6047FE}"/>
              </a:ext>
            </a:extLst>
          </p:cNvPr>
          <p:cNvCxnSpPr>
            <a:cxnSpLocks/>
          </p:cNvCxnSpPr>
          <p:nvPr/>
        </p:nvCxnSpPr>
        <p:spPr>
          <a:xfrm flipH="1">
            <a:off x="3537651" y="4167557"/>
            <a:ext cx="995001" cy="0"/>
          </a:xfrm>
          <a:prstGeom prst="straightConnector1">
            <a:avLst/>
          </a:prstGeom>
          <a:ln w="38100">
            <a:solidFill>
              <a:srgbClr val="F1612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6613639-E94E-FF53-51BD-290435D2D756}"/>
              </a:ext>
            </a:extLst>
          </p:cNvPr>
          <p:cNvCxnSpPr>
            <a:cxnSpLocks/>
          </p:cNvCxnSpPr>
          <p:nvPr/>
        </p:nvCxnSpPr>
        <p:spPr>
          <a:xfrm flipH="1">
            <a:off x="7653640" y="4167557"/>
            <a:ext cx="995003" cy="0"/>
          </a:xfrm>
          <a:prstGeom prst="straightConnector1">
            <a:avLst/>
          </a:prstGeom>
          <a:ln w="38100">
            <a:solidFill>
              <a:srgbClr val="F1612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12" descr="WebSocket Logo PNG Vector (SVG) Free Download">
            <a:extLst>
              <a:ext uri="{FF2B5EF4-FFF2-40B4-BE49-F238E27FC236}">
                <a16:creationId xmlns:a16="http://schemas.microsoft.com/office/drawing/2014/main" id="{564ECC02-0FDF-4284-E900-683C7C3A2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6341" y="3564109"/>
            <a:ext cx="609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Database Sharing Icons - Free SVG &amp; PNG Database Sharing Images - Noun  Project">
            <a:extLst>
              <a:ext uri="{FF2B5EF4-FFF2-40B4-BE49-F238E27FC236}">
                <a16:creationId xmlns:a16="http://schemas.microsoft.com/office/drawing/2014/main" id="{83A04BCF-EE21-34A6-E6FD-1878F1A6A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0832" y="3528902"/>
            <a:ext cx="548640" cy="548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BD9BBF4-DA9B-9D7C-5E36-6835D5C976AE}"/>
              </a:ext>
            </a:extLst>
          </p:cNvPr>
          <p:cNvSpPr txBox="1"/>
          <p:nvPr/>
        </p:nvSpPr>
        <p:spPr>
          <a:xfrm>
            <a:off x="3549184" y="4183777"/>
            <a:ext cx="9834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States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104FD21-7670-ADEC-1998-A16D31E2BB98}"/>
              </a:ext>
            </a:extLst>
          </p:cNvPr>
          <p:cNvCxnSpPr>
            <a:cxnSpLocks/>
          </p:cNvCxnSpPr>
          <p:nvPr/>
        </p:nvCxnSpPr>
        <p:spPr>
          <a:xfrm flipH="1">
            <a:off x="3537650" y="3429000"/>
            <a:ext cx="995001" cy="0"/>
          </a:xfrm>
          <a:prstGeom prst="straightConnector1">
            <a:avLst/>
          </a:prstGeom>
          <a:ln w="38100">
            <a:solidFill>
              <a:srgbClr val="F1612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EF36CC6-3F6C-F50B-6AA4-73A71DCA2623}"/>
              </a:ext>
            </a:extLst>
          </p:cNvPr>
          <p:cNvCxnSpPr>
            <a:cxnSpLocks/>
          </p:cNvCxnSpPr>
          <p:nvPr/>
        </p:nvCxnSpPr>
        <p:spPr>
          <a:xfrm flipH="1">
            <a:off x="7653579" y="3429000"/>
            <a:ext cx="995001" cy="0"/>
          </a:xfrm>
          <a:prstGeom prst="straightConnector1">
            <a:avLst/>
          </a:prstGeom>
          <a:ln w="38100">
            <a:solidFill>
              <a:srgbClr val="F1612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173F20C-E81C-4947-5C1E-DAB8564DBA8F}"/>
              </a:ext>
            </a:extLst>
          </p:cNvPr>
          <p:cNvSpPr txBox="1"/>
          <p:nvPr/>
        </p:nvSpPr>
        <p:spPr>
          <a:xfrm>
            <a:off x="7653548" y="2944667"/>
            <a:ext cx="995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DTC, Camera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7171640-2918-EF85-E367-729EE857CA63}"/>
              </a:ext>
            </a:extLst>
          </p:cNvPr>
          <p:cNvSpPr txBox="1"/>
          <p:nvPr/>
        </p:nvSpPr>
        <p:spPr>
          <a:xfrm>
            <a:off x="7665054" y="4172480"/>
            <a:ext cx="9834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States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AC73CE4-33AF-3158-72C3-79CA31C98E3C}"/>
              </a:ext>
            </a:extLst>
          </p:cNvPr>
          <p:cNvSpPr txBox="1"/>
          <p:nvPr/>
        </p:nvSpPr>
        <p:spPr>
          <a:xfrm>
            <a:off x="2040155" y="5442025"/>
            <a:ext cx="1544595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Throttle, Steering,</a:t>
            </a:r>
          </a:p>
          <a:p>
            <a:r>
              <a:rPr lang="en-US" sz="1200" dirty="0"/>
              <a:t>Brake, Handbrake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BE4CE7F-9F26-F89A-77DB-35CB33BA4B06}"/>
              </a:ext>
            </a:extLst>
          </p:cNvPr>
          <p:cNvSpPr txBox="1"/>
          <p:nvPr/>
        </p:nvSpPr>
        <p:spPr>
          <a:xfrm>
            <a:off x="3543354" y="3129333"/>
            <a:ext cx="995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DTC, AEB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CF26436-BC15-8BF0-80B5-395FB9A67DC7}"/>
              </a:ext>
            </a:extLst>
          </p:cNvPr>
          <p:cNvGrpSpPr>
            <a:grpSpLocks noChangeAspect="1"/>
          </p:cNvGrpSpPr>
          <p:nvPr/>
        </p:nvGrpSpPr>
        <p:grpSpPr>
          <a:xfrm>
            <a:off x="475297" y="5360802"/>
            <a:ext cx="1517758" cy="640080"/>
            <a:chOff x="3251834" y="5471377"/>
            <a:chExt cx="1720752" cy="725688"/>
          </a:xfrm>
        </p:grpSpPr>
        <p:pic>
          <p:nvPicPr>
            <p:cNvPr id="1030" name="Picture 6" descr="Car pedals Generic Glyph icon">
              <a:extLst>
                <a:ext uri="{FF2B5EF4-FFF2-40B4-BE49-F238E27FC236}">
                  <a16:creationId xmlns:a16="http://schemas.microsoft.com/office/drawing/2014/main" id="{5799428B-D939-1F5C-DADD-FC41EAD6BE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60" t="10319" b="10319"/>
            <a:stretch/>
          </p:blipFill>
          <p:spPr bwMode="auto">
            <a:xfrm>
              <a:off x="3821906" y="5471377"/>
              <a:ext cx="602040" cy="725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EAB87348-8A70-5AA5-C146-9B9B68AFB936}"/>
                </a:ext>
              </a:extLst>
            </p:cNvPr>
            <p:cNvGrpSpPr/>
            <p:nvPr/>
          </p:nvGrpSpPr>
          <p:grpSpPr>
            <a:xfrm>
              <a:off x="3251834" y="5555146"/>
              <a:ext cx="1720752" cy="576331"/>
              <a:chOff x="3251834" y="5555146"/>
              <a:chExt cx="1720752" cy="576331"/>
            </a:xfrm>
          </p:grpSpPr>
          <p:pic>
            <p:nvPicPr>
              <p:cNvPr id="1032" name="Picture 8" descr="Handbrake Icon - Free PNG &amp; SVG 1932474 - Noun Project">
                <a:extLst>
                  <a:ext uri="{FF2B5EF4-FFF2-40B4-BE49-F238E27FC236}">
                    <a16:creationId xmlns:a16="http://schemas.microsoft.com/office/drawing/2014/main" id="{7FEB3A4D-65D9-868E-2B46-37DF890085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23946" y="5582837"/>
                <a:ext cx="548640" cy="5486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4" name="Picture 10" descr="Steering-Wheel Icons - Free SVG &amp; PNG Steering-Wheel Images ...">
                <a:extLst>
                  <a:ext uri="{FF2B5EF4-FFF2-40B4-BE49-F238E27FC236}">
                    <a16:creationId xmlns:a16="http://schemas.microsoft.com/office/drawing/2014/main" id="{CD2B416E-A6B3-78BC-F245-803E1E9107A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51834" y="5555146"/>
                <a:ext cx="548640" cy="5486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4D2BBBA-DCEF-7221-E588-BF48103E55E5}"/>
              </a:ext>
            </a:extLst>
          </p:cNvPr>
          <p:cNvGrpSpPr/>
          <p:nvPr/>
        </p:nvGrpSpPr>
        <p:grpSpPr>
          <a:xfrm>
            <a:off x="579700" y="4894606"/>
            <a:ext cx="1765165" cy="320040"/>
            <a:chOff x="579700" y="4894606"/>
            <a:chExt cx="1765165" cy="320040"/>
          </a:xfrm>
        </p:grpSpPr>
        <p:pic>
          <p:nvPicPr>
            <p:cNvPr id="49" name="Graphic 48">
              <a:extLst>
                <a:ext uri="{FF2B5EF4-FFF2-40B4-BE49-F238E27FC236}">
                  <a16:creationId xmlns:a16="http://schemas.microsoft.com/office/drawing/2014/main" id="{1CD4B3BE-C909-7F3E-916D-538AD6CC4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579700" y="4894606"/>
              <a:ext cx="320040" cy="320040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E45B7DB-C34E-8B12-CC25-70DAAE271E69}"/>
                </a:ext>
              </a:extLst>
            </p:cNvPr>
            <p:cNvSpPr txBox="1"/>
            <p:nvPr/>
          </p:nvSpPr>
          <p:spPr>
            <a:xfrm>
              <a:off x="899740" y="4916126"/>
              <a:ext cx="14451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Model.CONNECT™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95F24B7-1138-77B8-B323-27053F5D0B7A}"/>
              </a:ext>
            </a:extLst>
          </p:cNvPr>
          <p:cNvGrpSpPr/>
          <p:nvPr/>
        </p:nvGrpSpPr>
        <p:grpSpPr>
          <a:xfrm>
            <a:off x="2347451" y="4897468"/>
            <a:ext cx="1201734" cy="320040"/>
            <a:chOff x="2347451" y="4897468"/>
            <a:chExt cx="1201734" cy="320040"/>
          </a:xfrm>
        </p:grpSpPr>
        <p:pic>
          <p:nvPicPr>
            <p:cNvPr id="48" name="Picture 12" descr="AVL JTC TechDay 2018 3 Shift Strategy Calibration">
              <a:extLst>
                <a:ext uri="{FF2B5EF4-FFF2-40B4-BE49-F238E27FC236}">
                  <a16:creationId xmlns:a16="http://schemas.microsoft.com/office/drawing/2014/main" id="{13C7E966-9004-46CA-0F84-FAD754CA88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ackgroundRemoval t="1778" b="98667" l="2667" r="97333">
                          <a14:foregroundMark x1="65333" y1="21333" x2="65333" y2="21333"/>
                          <a14:foregroundMark x1="76000" y1="12889" x2="76000" y2="12889"/>
                          <a14:foregroundMark x1="90667" y1="5778" x2="46667" y2="11556"/>
                          <a14:foregroundMark x1="88444" y1="27556" x2="48444" y2="16889"/>
                          <a14:foregroundMark x1="90222" y1="17333" x2="90667" y2="36889"/>
                          <a14:foregroundMark x1="97778" y1="9778" x2="92889" y2="53778"/>
                          <a14:foregroundMark x1="92889" y1="53778" x2="75556" y2="76889"/>
                          <a14:foregroundMark x1="75556" y1="76889" x2="72889" y2="77778"/>
                          <a14:foregroundMark x1="72000" y1="48889" x2="35111" y2="83556"/>
                          <a14:foregroundMark x1="35111" y1="83556" x2="73778" y2="76444"/>
                          <a14:foregroundMark x1="73778" y1="76444" x2="24444" y2="63556"/>
                          <a14:foregroundMark x1="53778" y1="55556" x2="16000" y2="58667"/>
                          <a14:foregroundMark x1="16000" y1="58667" x2="36444" y2="84000"/>
                          <a14:foregroundMark x1="36444" y1="84000" x2="72889" y2="83111"/>
                          <a14:foregroundMark x1="72889" y1="83111" x2="95556" y2="62667"/>
                          <a14:foregroundMark x1="95556" y1="62667" x2="96444" y2="48000"/>
                          <a14:foregroundMark x1="97333" y1="42667" x2="96889" y2="11111"/>
                          <a14:foregroundMark x1="96889" y1="11111" x2="39556" y2="4444"/>
                          <a14:foregroundMark x1="39556" y1="4444" x2="21778" y2="30222"/>
                          <a14:foregroundMark x1="21778" y1="30222" x2="12000" y2="60444"/>
                          <a14:foregroundMark x1="12000" y1="60444" x2="12444" y2="61778"/>
                          <a14:foregroundMark x1="95111" y1="2222" x2="20444" y2="16889"/>
                          <a14:foregroundMark x1="20444" y1="16889" x2="8444" y2="47556"/>
                          <a14:foregroundMark x1="8444" y1="47556" x2="19111" y2="76000"/>
                          <a14:foregroundMark x1="19111" y1="76000" x2="42222" y2="91556"/>
                          <a14:foregroundMark x1="42222" y1="91556" x2="72000" y2="86222"/>
                          <a14:foregroundMark x1="72000" y1="86222" x2="44444" y2="92444"/>
                          <a14:foregroundMark x1="44444" y1="92444" x2="26667" y2="88444"/>
                          <a14:foregroundMark x1="26667" y1="88444" x2="48444" y2="95556"/>
                          <a14:foregroundMark x1="48444" y1="95556" x2="71556" y2="88000"/>
                          <a14:foregroundMark x1="50667" y1="99111" x2="50667" y2="99111"/>
                          <a14:foregroundMark x1="21333" y1="85333" x2="8444" y2="61333"/>
                          <a14:foregroundMark x1="8444" y1="61333" x2="16889" y2="27556"/>
                          <a14:foregroundMark x1="11556" y1="27111" x2="4889" y2="50667"/>
                          <a14:foregroundMark x1="4889" y1="50667" x2="7556" y2="64000"/>
                          <a14:foregroundMark x1="3111" y1="50222" x2="3111" y2="50222"/>
                          <a14:foregroundMark x1="55111" y1="4889" x2="77778" y2="6222"/>
                          <a14:foregroundMark x1="77778" y1="6222" x2="95111" y2="2222"/>
                          <a14:foregroundMark x1="97333" y1="3111" x2="97333" y2="484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47451" y="4897468"/>
              <a:ext cx="320040" cy="320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B4D1D6A-6F7A-6650-D8B0-F0303728F437}"/>
                </a:ext>
              </a:extLst>
            </p:cNvPr>
            <p:cNvSpPr txBox="1"/>
            <p:nvPr/>
          </p:nvSpPr>
          <p:spPr>
            <a:xfrm>
              <a:off x="2673259" y="4916126"/>
              <a:ext cx="875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AVL VSM™</a:t>
              </a:r>
            </a:p>
          </p:txBody>
        </p:sp>
      </p:grpSp>
      <p:pic>
        <p:nvPicPr>
          <p:cNvPr id="58" name="Graphic 57" descr="Badge Tick1 with solid fill">
            <a:extLst>
              <a:ext uri="{FF2B5EF4-FFF2-40B4-BE49-F238E27FC236}">
                <a16:creationId xmlns:a16="http://schemas.microsoft.com/office/drawing/2014/main" id="{2E558F4E-9AE8-B655-D431-77CCEEE88FA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1189312" y="657225"/>
            <a:ext cx="914400" cy="9144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3E5DAFCA-B1F4-A728-633C-D619417A3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Co-Simulation Framework</a:t>
            </a:r>
          </a:p>
        </p:txBody>
      </p:sp>
    </p:spTree>
    <p:extLst>
      <p:ext uri="{BB962C8B-B14F-4D97-AF65-F5344CB8AC3E}">
        <p14:creationId xmlns:p14="http://schemas.microsoft.com/office/powerpoint/2010/main" val="3714979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March 6, 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551D07E1-35C7-28BC-03CA-4E5881FB67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189312" y="657225"/>
            <a:ext cx="914400" cy="9144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E2D0596-D6F6-2477-1F92-E4704A9042DF}"/>
              </a:ext>
            </a:extLst>
          </p:cNvPr>
          <p:cNvSpPr/>
          <p:nvPr/>
        </p:nvSpPr>
        <p:spPr>
          <a:xfrm>
            <a:off x="1249477" y="1571626"/>
            <a:ext cx="2274312" cy="2274312"/>
          </a:xfrm>
          <a:prstGeom prst="rect">
            <a:avLst/>
          </a:prstGeom>
          <a:solidFill>
            <a:srgbClr val="F16122">
              <a:alpha val="50196"/>
            </a:srgbClr>
          </a:solidFill>
          <a:ln w="38100">
            <a:solidFill>
              <a:srgbClr val="F161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CEF2D986-BEAC-0C3C-F54B-9880CDE39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704339" y="1652354"/>
            <a:ext cx="1364587" cy="583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042" descr="A screenshot of a computer&#10;&#10;Description automatically generated">
            <a:extLst>
              <a:ext uri="{FF2B5EF4-FFF2-40B4-BE49-F238E27FC236}">
                <a16:creationId xmlns:a16="http://schemas.microsoft.com/office/drawing/2014/main" id="{60013B52-97BF-D8A2-7E34-C5CEE889B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3192" y="2291220"/>
            <a:ext cx="2044217" cy="1149873"/>
          </a:xfrm>
          <a:prstGeom prst="rect">
            <a:avLst/>
          </a:prstGeom>
        </p:spPr>
      </p:pic>
      <p:grpSp>
        <p:nvGrpSpPr>
          <p:cNvPr id="1042" name="Group 1041">
            <a:extLst>
              <a:ext uri="{FF2B5EF4-FFF2-40B4-BE49-F238E27FC236}">
                <a16:creationId xmlns:a16="http://schemas.microsoft.com/office/drawing/2014/main" id="{791DEDDE-CEE2-879D-A4FE-42D9A57F3515}"/>
              </a:ext>
            </a:extLst>
          </p:cNvPr>
          <p:cNvGrpSpPr/>
          <p:nvPr/>
        </p:nvGrpSpPr>
        <p:grpSpPr>
          <a:xfrm>
            <a:off x="5147377" y="1577036"/>
            <a:ext cx="2274312" cy="2274312"/>
            <a:chOff x="4961999" y="1465480"/>
            <a:chExt cx="2329899" cy="232989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2026CC-C0CC-93F2-6FD4-34B6290CD05B}"/>
                </a:ext>
              </a:extLst>
            </p:cNvPr>
            <p:cNvSpPr/>
            <p:nvPr/>
          </p:nvSpPr>
          <p:spPr>
            <a:xfrm>
              <a:off x="4961999" y="1465480"/>
              <a:ext cx="2329899" cy="2329899"/>
            </a:xfrm>
            <a:prstGeom prst="rect">
              <a:avLst/>
            </a:prstGeom>
            <a:solidFill>
              <a:srgbClr val="F16122">
                <a:alpha val="50196"/>
              </a:srgbClr>
            </a:solidFill>
            <a:ln w="38100">
              <a:solidFill>
                <a:srgbClr val="F1612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pic>
          <p:nvPicPr>
            <p:cNvPr id="7" name="Picture 2" descr="AutoDRIVE">
              <a:extLst>
                <a:ext uri="{FF2B5EF4-FFF2-40B4-BE49-F238E27FC236}">
                  <a16:creationId xmlns:a16="http://schemas.microsoft.com/office/drawing/2014/main" id="{CA2FA513-8A32-082E-7639-552B6F77DF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78494" y="1548181"/>
              <a:ext cx="2096909" cy="4892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EDCBF96-EC25-8932-DE77-14727B1C18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43822" y="3396529"/>
              <a:ext cx="1048455" cy="3108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EC967026-71AD-038B-AE84-90C26BBC0D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1621" y="3401854"/>
              <a:ext cx="1048455" cy="305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1" name="Picture 1040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4ED5A03-F8D3-5D69-22B5-43D1CE68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078494" y="2152865"/>
              <a:ext cx="2096909" cy="1179512"/>
            </a:xfrm>
            <a:prstGeom prst="rect">
              <a:avLst/>
            </a:prstGeom>
          </p:spPr>
        </p:pic>
      </p:grpSp>
      <p:grpSp>
        <p:nvGrpSpPr>
          <p:cNvPr id="1040" name="Group 1039">
            <a:extLst>
              <a:ext uri="{FF2B5EF4-FFF2-40B4-BE49-F238E27FC236}">
                <a16:creationId xmlns:a16="http://schemas.microsoft.com/office/drawing/2014/main" id="{563F2176-BE07-DDB2-B806-EDB380DDEE49}"/>
              </a:ext>
            </a:extLst>
          </p:cNvPr>
          <p:cNvGrpSpPr/>
          <p:nvPr/>
        </p:nvGrpSpPr>
        <p:grpSpPr>
          <a:xfrm>
            <a:off x="9046772" y="1571625"/>
            <a:ext cx="2274312" cy="2274312"/>
            <a:chOff x="8956699" y="1459937"/>
            <a:chExt cx="2329899" cy="232989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5382E08-4A34-95B0-4065-22705CD572EB}"/>
                </a:ext>
              </a:extLst>
            </p:cNvPr>
            <p:cNvSpPr/>
            <p:nvPr/>
          </p:nvSpPr>
          <p:spPr>
            <a:xfrm>
              <a:off x="8956699" y="1459937"/>
              <a:ext cx="2329899" cy="2329899"/>
            </a:xfrm>
            <a:prstGeom prst="rect">
              <a:avLst/>
            </a:prstGeom>
            <a:solidFill>
              <a:srgbClr val="F16122">
                <a:alpha val="50196"/>
              </a:srgbClr>
            </a:solidFill>
            <a:ln w="38100">
              <a:solidFill>
                <a:srgbClr val="F1612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pic>
          <p:nvPicPr>
            <p:cNvPr id="19" name="Picture 2" descr="AutoDRIVE">
              <a:extLst>
                <a:ext uri="{FF2B5EF4-FFF2-40B4-BE49-F238E27FC236}">
                  <a16:creationId xmlns:a16="http://schemas.microsoft.com/office/drawing/2014/main" id="{171BDAF8-2604-54B5-C7EF-31F1A69592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3194" y="1542638"/>
              <a:ext cx="2096909" cy="4892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6">
              <a:extLst>
                <a:ext uri="{FF2B5EF4-FFF2-40B4-BE49-F238E27FC236}">
                  <a16:creationId xmlns:a16="http://schemas.microsoft.com/office/drawing/2014/main" id="{3D827223-7141-8608-8A77-35EF48AD55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38522" y="3334790"/>
              <a:ext cx="1048455" cy="3812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8">
              <a:extLst>
                <a:ext uri="{FF2B5EF4-FFF2-40B4-BE49-F238E27FC236}">
                  <a16:creationId xmlns:a16="http://schemas.microsoft.com/office/drawing/2014/main" id="{45F7CF31-D9B5-BD63-929C-9410F228E4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6321" y="3345984"/>
              <a:ext cx="1048455" cy="3700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9" name="Picture 1038">
              <a:extLst>
                <a:ext uri="{FF2B5EF4-FFF2-40B4-BE49-F238E27FC236}">
                  <a16:creationId xmlns:a16="http://schemas.microsoft.com/office/drawing/2014/main" id="{710B251F-43DC-5DBD-C3DD-C705DFFEFE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9074206" y="2113052"/>
              <a:ext cx="2094884" cy="1179511"/>
            </a:xfrm>
            <a:prstGeom prst="rect">
              <a:avLst/>
            </a:prstGeom>
          </p:spPr>
        </p:pic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88B70ABE-2BD2-47F5-ABFB-005761EE134B}"/>
              </a:ext>
            </a:extLst>
          </p:cNvPr>
          <p:cNvSpPr/>
          <p:nvPr/>
        </p:nvSpPr>
        <p:spPr>
          <a:xfrm>
            <a:off x="3198823" y="3981108"/>
            <a:ext cx="2274312" cy="2274312"/>
          </a:xfrm>
          <a:prstGeom prst="rect">
            <a:avLst/>
          </a:prstGeom>
          <a:solidFill>
            <a:srgbClr val="F16122">
              <a:alpha val="50196"/>
            </a:srgbClr>
          </a:solidFill>
          <a:ln w="38100">
            <a:solidFill>
              <a:srgbClr val="F161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17578D34-5DEC-6119-F094-33B593A1E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3653686" y="4061836"/>
            <a:ext cx="1364587" cy="583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49E7907-84FC-C55C-15CB-DF2BF68940EC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3312539" y="4735793"/>
            <a:ext cx="2046881" cy="962628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F9F2F31-C075-D087-BC80-7A57F99274B1}"/>
              </a:ext>
            </a:extLst>
          </p:cNvPr>
          <p:cNvSpPr/>
          <p:nvPr/>
        </p:nvSpPr>
        <p:spPr>
          <a:xfrm>
            <a:off x="7098567" y="3984627"/>
            <a:ext cx="2274312" cy="2274312"/>
          </a:xfrm>
          <a:prstGeom prst="rect">
            <a:avLst/>
          </a:prstGeom>
          <a:solidFill>
            <a:srgbClr val="F16122">
              <a:alpha val="50196"/>
            </a:srgbClr>
          </a:solidFill>
          <a:ln w="38100">
            <a:solidFill>
              <a:srgbClr val="F161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30" name="Picture 2">
            <a:extLst>
              <a:ext uri="{FF2B5EF4-FFF2-40B4-BE49-F238E27FC236}">
                <a16:creationId xmlns:a16="http://schemas.microsoft.com/office/drawing/2014/main" id="{7EBB6CB6-C872-C8F0-4C8E-26534DAEC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/>
          <a:srcRect/>
          <a:stretch/>
        </p:blipFill>
        <p:spPr bwMode="auto">
          <a:xfrm>
            <a:off x="7809408" y="4065355"/>
            <a:ext cx="852629" cy="477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FAE44B0-B0F1-3665-A31E-4FA4EC1C2BF2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7212283" y="4623688"/>
            <a:ext cx="2046880" cy="115136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029849A6-56AA-9FEA-796A-C84F0AFF0E57}"/>
              </a:ext>
            </a:extLst>
          </p:cNvPr>
          <p:cNvSpPr txBox="1"/>
          <p:nvPr/>
        </p:nvSpPr>
        <p:spPr>
          <a:xfrm>
            <a:off x="3293065" y="5775059"/>
            <a:ext cx="2092395" cy="3605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AVL DRIVINGCUBE™</a:t>
            </a:r>
          </a:p>
        </p:txBody>
      </p:sp>
      <p:pic>
        <p:nvPicPr>
          <p:cNvPr id="47" name="Picture 2" descr="Announcing the Autoware Foundation — Open Source for Autonomous Driving |  by Jan Becker | Medium">
            <a:extLst>
              <a:ext uri="{FF2B5EF4-FFF2-40B4-BE49-F238E27FC236}">
                <a16:creationId xmlns:a16="http://schemas.microsoft.com/office/drawing/2014/main" id="{C40C5E38-F1C6-DB6C-B6A9-DF668E352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148" y="5840056"/>
            <a:ext cx="1823150" cy="357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EFB6E0FF-CD30-1048-AE45-393E8BCE4573}"/>
              </a:ext>
            </a:extLst>
          </p:cNvPr>
          <p:cNvCxnSpPr>
            <a:stCxn id="15" idx="2"/>
            <a:endCxn id="38" idx="1"/>
          </p:cNvCxnSpPr>
          <p:nvPr/>
        </p:nvCxnSpPr>
        <p:spPr>
          <a:xfrm rot="16200000" flipH="1">
            <a:off x="2156565" y="4076005"/>
            <a:ext cx="1272326" cy="812190"/>
          </a:xfrm>
          <a:prstGeom prst="bentConnector2">
            <a:avLst/>
          </a:prstGeom>
          <a:ln w="38100">
            <a:solidFill>
              <a:srgbClr val="F1612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29D04F4B-CADE-C518-398A-BD13C2081314}"/>
              </a:ext>
            </a:extLst>
          </p:cNvPr>
          <p:cNvCxnSpPr>
            <a:cxnSpLocks/>
            <a:stCxn id="27" idx="3"/>
            <a:endCxn id="18" idx="2"/>
          </p:cNvCxnSpPr>
          <p:nvPr/>
        </p:nvCxnSpPr>
        <p:spPr>
          <a:xfrm flipV="1">
            <a:off x="9372879" y="3845937"/>
            <a:ext cx="811049" cy="1275846"/>
          </a:xfrm>
          <a:prstGeom prst="bentConnector2">
            <a:avLst/>
          </a:prstGeom>
          <a:ln w="38100">
            <a:solidFill>
              <a:srgbClr val="F1612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BB8DEA3-0995-2D5E-0B84-568D7E54E661}"/>
              </a:ext>
            </a:extLst>
          </p:cNvPr>
          <p:cNvCxnSpPr>
            <a:cxnSpLocks/>
          </p:cNvCxnSpPr>
          <p:nvPr/>
        </p:nvCxnSpPr>
        <p:spPr>
          <a:xfrm>
            <a:off x="5473135" y="5437043"/>
            <a:ext cx="1625432" cy="3519"/>
          </a:xfrm>
          <a:prstGeom prst="straightConnector1">
            <a:avLst/>
          </a:prstGeom>
          <a:ln w="38100">
            <a:solidFill>
              <a:srgbClr val="F16122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056D65C5-6A50-20D1-1207-7898C9C4CE92}"/>
              </a:ext>
            </a:extLst>
          </p:cNvPr>
          <p:cNvCxnSpPr>
            <a:cxnSpLocks/>
            <a:stCxn id="6" idx="2"/>
          </p:cNvCxnSpPr>
          <p:nvPr/>
        </p:nvCxnSpPr>
        <p:spPr>
          <a:xfrm rot="16200000" flipH="1">
            <a:off x="6230313" y="3901653"/>
            <a:ext cx="923618" cy="812189"/>
          </a:xfrm>
          <a:prstGeom prst="bentConnector3">
            <a:avLst>
              <a:gd name="adj1" fmla="val 99958"/>
            </a:avLst>
          </a:prstGeom>
          <a:ln w="38100">
            <a:solidFill>
              <a:srgbClr val="F1612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BA1A88E9-6656-77E6-8430-072E183137D3}"/>
              </a:ext>
            </a:extLst>
          </p:cNvPr>
          <p:cNvCxnSpPr>
            <a:cxnSpLocks/>
          </p:cNvCxnSpPr>
          <p:nvPr/>
        </p:nvCxnSpPr>
        <p:spPr>
          <a:xfrm flipH="1">
            <a:off x="7452701" y="3062058"/>
            <a:ext cx="1594071" cy="0"/>
          </a:xfrm>
          <a:prstGeom prst="straightConnector1">
            <a:avLst/>
          </a:prstGeom>
          <a:ln w="38100">
            <a:solidFill>
              <a:srgbClr val="F1612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12" descr="WebSocket Logo PNG Vector (SVG) Free Download">
            <a:extLst>
              <a:ext uri="{FF2B5EF4-FFF2-40B4-BE49-F238E27FC236}">
                <a16:creationId xmlns:a16="http://schemas.microsoft.com/office/drawing/2014/main" id="{7C618224-D330-F240-5B69-F41F971B3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732" y="2473007"/>
            <a:ext cx="595056" cy="446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57F8944-4AD8-0970-5340-D359877F9FA8}"/>
              </a:ext>
            </a:extLst>
          </p:cNvPr>
          <p:cNvCxnSpPr>
            <a:cxnSpLocks/>
          </p:cNvCxnSpPr>
          <p:nvPr/>
        </p:nvCxnSpPr>
        <p:spPr>
          <a:xfrm flipH="1">
            <a:off x="7421690" y="2341122"/>
            <a:ext cx="1625082" cy="0"/>
          </a:xfrm>
          <a:prstGeom prst="straightConnector1">
            <a:avLst/>
          </a:prstGeom>
          <a:ln w="38100">
            <a:solidFill>
              <a:srgbClr val="F1612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EB5FDC36-6D37-505E-4CE3-50883A524B70}"/>
              </a:ext>
            </a:extLst>
          </p:cNvPr>
          <p:cNvSpPr txBox="1"/>
          <p:nvPr/>
        </p:nvSpPr>
        <p:spPr>
          <a:xfrm>
            <a:off x="7748509" y="1920515"/>
            <a:ext cx="971265" cy="42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DTC, Camera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3FB3A48-28C2-7888-C025-FF1D7880498E}"/>
              </a:ext>
            </a:extLst>
          </p:cNvPr>
          <p:cNvSpPr txBox="1"/>
          <p:nvPr/>
        </p:nvSpPr>
        <p:spPr>
          <a:xfrm>
            <a:off x="7759771" y="3066864"/>
            <a:ext cx="960003" cy="25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States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0A5FAF5-792E-6A02-1F17-EB5594570F9D}"/>
              </a:ext>
            </a:extLst>
          </p:cNvPr>
          <p:cNvCxnSpPr>
            <a:cxnSpLocks/>
          </p:cNvCxnSpPr>
          <p:nvPr/>
        </p:nvCxnSpPr>
        <p:spPr>
          <a:xfrm flipH="1">
            <a:off x="3523789" y="3072396"/>
            <a:ext cx="1623589" cy="0"/>
          </a:xfrm>
          <a:prstGeom prst="straightConnector1">
            <a:avLst/>
          </a:prstGeom>
          <a:ln w="38100">
            <a:solidFill>
              <a:srgbClr val="F1612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Picture 2" descr="Database Sharing Icons - Free SVG &amp; PNG Database Sharing Images - Noun  Project">
            <a:extLst>
              <a:ext uri="{FF2B5EF4-FFF2-40B4-BE49-F238E27FC236}">
                <a16:creationId xmlns:a16="http://schemas.microsoft.com/office/drawing/2014/main" id="{EF7BE7F2-F85F-51B3-C2F4-BAFB77587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727" y="2448978"/>
            <a:ext cx="535551" cy="53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5DA7D5F9-FB5F-5D10-1459-746F4608E521}"/>
              </a:ext>
            </a:extLst>
          </p:cNvPr>
          <p:cNvSpPr txBox="1"/>
          <p:nvPr/>
        </p:nvSpPr>
        <p:spPr>
          <a:xfrm>
            <a:off x="3530342" y="3074472"/>
            <a:ext cx="1634321" cy="25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States, Actions</a:t>
            </a:r>
          </a:p>
        </p:txBody>
      </p: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9F0AC369-1192-7D37-52AE-7423B71DA441}"/>
              </a:ext>
            </a:extLst>
          </p:cNvPr>
          <p:cNvCxnSpPr>
            <a:cxnSpLocks/>
          </p:cNvCxnSpPr>
          <p:nvPr/>
        </p:nvCxnSpPr>
        <p:spPr>
          <a:xfrm flipH="1">
            <a:off x="3523789" y="2351459"/>
            <a:ext cx="1623589" cy="0"/>
          </a:xfrm>
          <a:prstGeom prst="straightConnector1">
            <a:avLst/>
          </a:prstGeom>
          <a:ln w="38100">
            <a:solidFill>
              <a:srgbClr val="F1612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5" name="TextBox 1024">
            <a:extLst>
              <a:ext uri="{FF2B5EF4-FFF2-40B4-BE49-F238E27FC236}">
                <a16:creationId xmlns:a16="http://schemas.microsoft.com/office/drawing/2014/main" id="{2B23C5BC-5EEE-A243-D797-94947F6DBA08}"/>
              </a:ext>
            </a:extLst>
          </p:cNvPr>
          <p:cNvSpPr txBox="1"/>
          <p:nvPr/>
        </p:nvSpPr>
        <p:spPr>
          <a:xfrm>
            <a:off x="3867438" y="2058941"/>
            <a:ext cx="971265" cy="25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DTC, AEB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819AFF8-3E26-0DFB-C402-A69BCF1CDC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21" b="18021"/>
          <a:stretch/>
        </p:blipFill>
        <p:spPr bwMode="auto">
          <a:xfrm>
            <a:off x="9569066" y="4777959"/>
            <a:ext cx="418672" cy="26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TextBox 1044">
            <a:extLst>
              <a:ext uri="{FF2B5EF4-FFF2-40B4-BE49-F238E27FC236}">
                <a16:creationId xmlns:a16="http://schemas.microsoft.com/office/drawing/2014/main" id="{501A9003-D813-BC6C-7C64-B61ACADE0C20}"/>
              </a:ext>
            </a:extLst>
          </p:cNvPr>
          <p:cNvSpPr txBox="1"/>
          <p:nvPr/>
        </p:nvSpPr>
        <p:spPr>
          <a:xfrm>
            <a:off x="9294029" y="5117726"/>
            <a:ext cx="968749" cy="42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Camera Stimulation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043EA57C-FFDF-9E3E-241F-213A350732FA}"/>
              </a:ext>
            </a:extLst>
          </p:cNvPr>
          <p:cNvSpPr txBox="1"/>
          <p:nvPr/>
        </p:nvSpPr>
        <p:spPr>
          <a:xfrm>
            <a:off x="6284533" y="3931836"/>
            <a:ext cx="883714" cy="75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Throttle,</a:t>
            </a:r>
          </a:p>
          <a:p>
            <a:r>
              <a:rPr lang="en-US" sz="1100" dirty="0"/>
              <a:t>Steering,</a:t>
            </a:r>
          </a:p>
          <a:p>
            <a:r>
              <a:rPr lang="en-US" sz="1100" dirty="0"/>
              <a:t>Brake,</a:t>
            </a:r>
          </a:p>
          <a:p>
            <a:r>
              <a:rPr lang="en-US" sz="1100" dirty="0"/>
              <a:t>Handbrake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C40986C6-30B5-4474-EDCF-A7293502AADD}"/>
              </a:ext>
            </a:extLst>
          </p:cNvPr>
          <p:cNvSpPr txBox="1"/>
          <p:nvPr/>
        </p:nvSpPr>
        <p:spPr>
          <a:xfrm>
            <a:off x="5479702" y="5446006"/>
            <a:ext cx="1612298" cy="42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Road Load Conditions,</a:t>
            </a:r>
          </a:p>
          <a:p>
            <a:pPr algn="ctr"/>
            <a:r>
              <a:rPr lang="en-US" sz="1100" dirty="0"/>
              <a:t>Differential Speeds</a:t>
            </a:r>
          </a:p>
        </p:txBody>
      </p:sp>
      <p:pic>
        <p:nvPicPr>
          <p:cNvPr id="1050" name="Picture 1049" descr="A black and white outline of a car&#10;&#10;Description automatically generated">
            <a:extLst>
              <a:ext uri="{FF2B5EF4-FFF2-40B4-BE49-F238E27FC236}">
                <a16:creationId xmlns:a16="http://schemas.microsoft.com/office/drawing/2014/main" id="{63BBC5A5-DE75-E3A8-8A4C-964B7E0F73B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866567" y="4999714"/>
            <a:ext cx="765499" cy="446292"/>
          </a:xfrm>
          <a:prstGeom prst="rect">
            <a:avLst/>
          </a:prstGeom>
        </p:spPr>
      </p:pic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B74CEFD4-7737-FE92-0C9A-6D2FDEE5372E}"/>
              </a:ext>
            </a:extLst>
          </p:cNvPr>
          <p:cNvGrpSpPr>
            <a:grpSpLocks noChangeAspect="1"/>
          </p:cNvGrpSpPr>
          <p:nvPr/>
        </p:nvGrpSpPr>
        <p:grpSpPr>
          <a:xfrm>
            <a:off x="5531040" y="4181337"/>
            <a:ext cx="714067" cy="301141"/>
            <a:chOff x="3251834" y="5471377"/>
            <a:chExt cx="1720752" cy="725688"/>
          </a:xfrm>
        </p:grpSpPr>
        <p:pic>
          <p:nvPicPr>
            <p:cNvPr id="1052" name="Picture 6" descr="Car pedals Generic Glyph icon">
              <a:extLst>
                <a:ext uri="{FF2B5EF4-FFF2-40B4-BE49-F238E27FC236}">
                  <a16:creationId xmlns:a16="http://schemas.microsoft.com/office/drawing/2014/main" id="{610B20AD-5069-FA29-D6BA-F865BC1671E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60" t="10319" b="10319"/>
            <a:stretch/>
          </p:blipFill>
          <p:spPr bwMode="auto">
            <a:xfrm>
              <a:off x="3821906" y="5471377"/>
              <a:ext cx="602040" cy="725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53" name="Group 1052">
              <a:extLst>
                <a:ext uri="{FF2B5EF4-FFF2-40B4-BE49-F238E27FC236}">
                  <a16:creationId xmlns:a16="http://schemas.microsoft.com/office/drawing/2014/main" id="{1884041F-EA7B-BFD9-7B35-7893D9CE3F17}"/>
                </a:ext>
              </a:extLst>
            </p:cNvPr>
            <p:cNvGrpSpPr/>
            <p:nvPr/>
          </p:nvGrpSpPr>
          <p:grpSpPr>
            <a:xfrm>
              <a:off x="3251834" y="5555146"/>
              <a:ext cx="1720752" cy="576331"/>
              <a:chOff x="3251834" y="5555146"/>
              <a:chExt cx="1720752" cy="576331"/>
            </a:xfrm>
          </p:grpSpPr>
          <p:pic>
            <p:nvPicPr>
              <p:cNvPr id="1054" name="Picture 8" descr="Handbrake Icon - Free PNG &amp; SVG 1932474 - Noun Project">
                <a:extLst>
                  <a:ext uri="{FF2B5EF4-FFF2-40B4-BE49-F238E27FC236}">
                    <a16:creationId xmlns:a16="http://schemas.microsoft.com/office/drawing/2014/main" id="{87C0CE14-DAF0-26B8-B408-D0A603E1D0C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23946" y="5582837"/>
                <a:ext cx="548640" cy="5486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5" name="Picture 10">
                <a:extLst>
                  <a:ext uri="{FF2B5EF4-FFF2-40B4-BE49-F238E27FC236}">
                    <a16:creationId xmlns:a16="http://schemas.microsoft.com/office/drawing/2014/main" id="{CB1E6937-FB2F-E5C9-F47A-3760CC38C79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3"/>
              <a:srcRect/>
              <a:stretch/>
            </p:blipFill>
            <p:spPr bwMode="auto">
              <a:xfrm>
                <a:off x="3251834" y="5555146"/>
                <a:ext cx="548638" cy="5486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060" name="Picture 12" descr="AVL JTC TechDay 2018 3 Shift Strategy Calibration">
            <a:extLst>
              <a:ext uri="{FF2B5EF4-FFF2-40B4-BE49-F238E27FC236}">
                <a16:creationId xmlns:a16="http://schemas.microsoft.com/office/drawing/2014/main" id="{CDE2ED35-81F8-E071-1C77-CB9FBCC25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1778" b="98667" l="2667" r="97333">
                        <a14:foregroundMark x1="65333" y1="21333" x2="65333" y2="21333"/>
                        <a14:foregroundMark x1="76000" y1="12889" x2="76000" y2="12889"/>
                        <a14:foregroundMark x1="90667" y1="5778" x2="46667" y2="11556"/>
                        <a14:foregroundMark x1="88444" y1="27556" x2="48444" y2="16889"/>
                        <a14:foregroundMark x1="90222" y1="17333" x2="90667" y2="36889"/>
                        <a14:foregroundMark x1="97778" y1="9778" x2="92889" y2="53778"/>
                        <a14:foregroundMark x1="92889" y1="53778" x2="75556" y2="76889"/>
                        <a14:foregroundMark x1="75556" y1="76889" x2="72889" y2="77778"/>
                        <a14:foregroundMark x1="72000" y1="48889" x2="35111" y2="83556"/>
                        <a14:foregroundMark x1="35111" y1="83556" x2="73778" y2="76444"/>
                        <a14:foregroundMark x1="73778" y1="76444" x2="24444" y2="63556"/>
                        <a14:foregroundMark x1="53778" y1="55556" x2="16000" y2="58667"/>
                        <a14:foregroundMark x1="16000" y1="58667" x2="36444" y2="84000"/>
                        <a14:foregroundMark x1="36444" y1="84000" x2="72889" y2="83111"/>
                        <a14:foregroundMark x1="72889" y1="83111" x2="95556" y2="62667"/>
                        <a14:foregroundMark x1="95556" y1="62667" x2="96444" y2="48000"/>
                        <a14:foregroundMark x1="97333" y1="42667" x2="96889" y2="11111"/>
                        <a14:foregroundMark x1="96889" y1="11111" x2="39556" y2="4444"/>
                        <a14:foregroundMark x1="39556" y1="4444" x2="21778" y2="30222"/>
                        <a14:foregroundMark x1="21778" y1="30222" x2="12000" y2="60444"/>
                        <a14:foregroundMark x1="12000" y1="60444" x2="12444" y2="61778"/>
                        <a14:foregroundMark x1="95111" y1="2222" x2="20444" y2="16889"/>
                        <a14:foregroundMark x1="20444" y1="16889" x2="8444" y2="47556"/>
                        <a14:foregroundMark x1="8444" y1="47556" x2="19111" y2="76000"/>
                        <a14:foregroundMark x1="19111" y1="76000" x2="42222" y2="91556"/>
                        <a14:foregroundMark x1="42222" y1="91556" x2="72000" y2="86222"/>
                        <a14:foregroundMark x1="72000" y1="86222" x2="44444" y2="92444"/>
                        <a14:foregroundMark x1="44444" y1="92444" x2="26667" y2="88444"/>
                        <a14:foregroundMark x1="26667" y1="88444" x2="48444" y2="95556"/>
                        <a14:foregroundMark x1="48444" y1="95556" x2="71556" y2="88000"/>
                        <a14:foregroundMark x1="50667" y1="99111" x2="50667" y2="99111"/>
                        <a14:foregroundMark x1="21333" y1="85333" x2="8444" y2="61333"/>
                        <a14:foregroundMark x1="8444" y1="61333" x2="16889" y2="27556"/>
                        <a14:foregroundMark x1="11556" y1="27111" x2="4889" y2="50667"/>
                        <a14:foregroundMark x1="4889" y1="50667" x2="7556" y2="64000"/>
                        <a14:foregroundMark x1="3111" y1="50222" x2="3111" y2="50222"/>
                        <a14:foregroundMark x1="55111" y1="4889" x2="77778" y2="6222"/>
                        <a14:foregroundMark x1="77778" y1="6222" x2="95111" y2="2222"/>
                        <a14:foregroundMark x1="97333" y1="3111" x2="97333" y2="48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684" y="3479345"/>
            <a:ext cx="312404" cy="312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8" name="Graphic 1057">
            <a:extLst>
              <a:ext uri="{FF2B5EF4-FFF2-40B4-BE49-F238E27FC236}">
                <a16:creationId xmlns:a16="http://schemas.microsoft.com/office/drawing/2014/main" id="{77BEAFB0-D36E-836F-1BED-2C187DE0FC9B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1588584" y="3479345"/>
            <a:ext cx="312404" cy="312404"/>
          </a:xfrm>
          <a:prstGeom prst="rect">
            <a:avLst/>
          </a:prstGeom>
        </p:spPr>
      </p:pic>
      <p:pic>
        <p:nvPicPr>
          <p:cNvPr id="1059" name="Picture 1058" descr="A white symbol on a blue background&#10;&#10;Description automatically generated">
            <a:extLst>
              <a:ext uri="{FF2B5EF4-FFF2-40B4-BE49-F238E27FC236}">
                <a16:creationId xmlns:a16="http://schemas.microsoft.com/office/drawing/2014/main" id="{F923A4A0-C165-5935-9CA4-BD3A54890C3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2869028" y="3479345"/>
            <a:ext cx="312404" cy="312404"/>
          </a:xfrm>
          <a:prstGeom prst="rect">
            <a:avLst/>
          </a:prstGeom>
        </p:spPr>
      </p:pic>
      <p:pic>
        <p:nvPicPr>
          <p:cNvPr id="1060" name="Picture 1059" descr="A black and white outline of a car&#10;&#10;Description automatically generated">
            <a:extLst>
              <a:ext uri="{FF2B5EF4-FFF2-40B4-BE49-F238E27FC236}">
                <a16:creationId xmlns:a16="http://schemas.microsoft.com/office/drawing/2014/main" id="{9A89BCCC-B0A4-A0BB-0706-E1C949D530B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49222" y="3901857"/>
            <a:ext cx="446292" cy="260192"/>
          </a:xfrm>
          <a:prstGeom prst="rect">
            <a:avLst/>
          </a:prstGeom>
        </p:spPr>
      </p:pic>
      <p:pic>
        <p:nvPicPr>
          <p:cNvPr id="2062" name="Picture 14" descr="Signal - Free technology icons">
            <a:extLst>
              <a:ext uri="{FF2B5EF4-FFF2-40B4-BE49-F238E27FC236}">
                <a16:creationId xmlns:a16="http://schemas.microsoft.com/office/drawing/2014/main" id="{251C6D78-56F8-4760-CC01-28C893838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222" y="4777705"/>
            <a:ext cx="267775" cy="26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adar - Free technology icons">
            <a:extLst>
              <a:ext uri="{FF2B5EF4-FFF2-40B4-BE49-F238E27FC236}">
                <a16:creationId xmlns:a16="http://schemas.microsoft.com/office/drawing/2014/main" id="{6E88AA84-289C-D68D-0714-AF6F8EFB5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222" y="4455190"/>
            <a:ext cx="267775" cy="26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2" name="TextBox 1061">
            <a:extLst>
              <a:ext uri="{FF2B5EF4-FFF2-40B4-BE49-F238E27FC236}">
                <a16:creationId xmlns:a16="http://schemas.microsoft.com/office/drawing/2014/main" id="{929EB136-B023-BB1F-E49F-6EAB9CF0864A}"/>
              </a:ext>
            </a:extLst>
          </p:cNvPr>
          <p:cNvSpPr txBox="1"/>
          <p:nvPr/>
        </p:nvSpPr>
        <p:spPr>
          <a:xfrm>
            <a:off x="1859129" y="3910260"/>
            <a:ext cx="526966" cy="1246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/>
              <a:t>Dyno</a:t>
            </a:r>
          </a:p>
          <a:p>
            <a:pPr algn="r"/>
            <a:endParaRPr lang="en-US" sz="1100" dirty="0"/>
          </a:p>
          <a:p>
            <a:pPr algn="r"/>
            <a:r>
              <a:rPr lang="en-US" sz="1100" dirty="0"/>
              <a:t>SFM</a:t>
            </a:r>
          </a:p>
          <a:p>
            <a:pPr algn="r"/>
            <a:endParaRPr lang="en-US" sz="1100" dirty="0"/>
          </a:p>
          <a:p>
            <a:pPr algn="r"/>
            <a:r>
              <a:rPr lang="en-US" sz="1100" dirty="0"/>
              <a:t>RTS</a:t>
            </a:r>
          </a:p>
          <a:p>
            <a:pPr algn="r"/>
            <a:endParaRPr lang="en-US" sz="1100" dirty="0"/>
          </a:p>
          <a:p>
            <a:pPr algn="r"/>
            <a:r>
              <a:rPr lang="en-US" sz="1100" dirty="0"/>
              <a:t>GNSS</a:t>
            </a:r>
          </a:p>
        </p:txBody>
      </p:sp>
      <p:pic>
        <p:nvPicPr>
          <p:cNvPr id="1063" name="Picture 10">
            <a:extLst>
              <a:ext uri="{FF2B5EF4-FFF2-40B4-BE49-F238E27FC236}">
                <a16:creationId xmlns:a16="http://schemas.microsoft.com/office/drawing/2014/main" id="{1223152A-00CC-D2AE-4817-D552D144E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/>
          <a:srcRect/>
          <a:stretch/>
        </p:blipFill>
        <p:spPr bwMode="auto">
          <a:xfrm>
            <a:off x="2454211" y="4171644"/>
            <a:ext cx="227670" cy="227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3" name="Group 1072">
            <a:extLst>
              <a:ext uri="{FF2B5EF4-FFF2-40B4-BE49-F238E27FC236}">
                <a16:creationId xmlns:a16="http://schemas.microsoft.com/office/drawing/2014/main" id="{03A9EB5C-DC08-2E7B-34E5-619AAD3004D5}"/>
              </a:ext>
            </a:extLst>
          </p:cNvPr>
          <p:cNvGrpSpPr/>
          <p:nvPr/>
        </p:nvGrpSpPr>
        <p:grpSpPr>
          <a:xfrm>
            <a:off x="870914" y="3970414"/>
            <a:ext cx="1387127" cy="1420038"/>
            <a:chOff x="581014" y="3917355"/>
            <a:chExt cx="1421030" cy="1454745"/>
          </a:xfrm>
        </p:grpSpPr>
        <p:pic>
          <p:nvPicPr>
            <p:cNvPr id="1067" name="Picture 1066" descr="Blue and black text on a black background&#10;&#10;Description automatically generated">
              <a:extLst>
                <a:ext uri="{FF2B5EF4-FFF2-40B4-BE49-F238E27FC236}">
                  <a16:creationId xmlns:a16="http://schemas.microsoft.com/office/drawing/2014/main" id="{394BF2FB-EA8A-5FAD-35DA-C7DA115504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1"/>
            <a:srcRect l="4415" t="16488" r="4415" b="12679"/>
            <a:stretch/>
          </p:blipFill>
          <p:spPr>
            <a:xfrm>
              <a:off x="581014" y="5048250"/>
              <a:ext cx="1421030" cy="323850"/>
            </a:xfrm>
            <a:prstGeom prst="rect">
              <a:avLst/>
            </a:prstGeom>
          </p:spPr>
        </p:pic>
        <p:pic>
          <p:nvPicPr>
            <p:cNvPr id="1069" name="Picture 1068" descr="A black and yellow sign with grey text&#10;&#10;Description automatically generated">
              <a:extLst>
                <a:ext uri="{FF2B5EF4-FFF2-40B4-BE49-F238E27FC236}">
                  <a16:creationId xmlns:a16="http://schemas.microsoft.com/office/drawing/2014/main" id="{974C54B3-2627-E115-1792-3E8E2325B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/>
            <a:stretch>
              <a:fillRect/>
            </a:stretch>
          </p:blipFill>
          <p:spPr>
            <a:xfrm>
              <a:off x="581014" y="4482803"/>
              <a:ext cx="868101" cy="457200"/>
            </a:xfrm>
            <a:prstGeom prst="rect">
              <a:avLst/>
            </a:prstGeom>
          </p:spPr>
        </p:pic>
        <p:pic>
          <p:nvPicPr>
            <p:cNvPr id="1071" name="Graphic 1070">
              <a:extLst>
                <a:ext uri="{FF2B5EF4-FFF2-40B4-BE49-F238E27FC236}">
                  <a16:creationId xmlns:a16="http://schemas.microsoft.com/office/drawing/2014/main" id="{9D70DA27-B18F-38B6-F7D5-6B2DE57A1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extLst>
                <a:ext uri="{96DAC541-7B7A-43D3-8B79-37D633B846F1}">
                  <asvg:svgBlip xmlns:asvg="http://schemas.microsoft.com/office/drawing/2016/SVG/main" r:embed="rId34"/>
                </a:ext>
              </a:extLst>
            </a:blip>
            <a:stretch>
              <a:fillRect/>
            </a:stretch>
          </p:blipFill>
          <p:spPr>
            <a:xfrm>
              <a:off x="581014" y="3917355"/>
              <a:ext cx="781665" cy="457200"/>
            </a:xfrm>
            <a:prstGeom prst="rect">
              <a:avLst/>
            </a:prstGeom>
          </p:spPr>
        </p:pic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B20C562B-CE34-AF23-D5FE-083AC3F12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Vehicle-in-the-Loop Framework</a:t>
            </a:r>
          </a:p>
        </p:txBody>
      </p:sp>
    </p:spTree>
    <p:extLst>
      <p:ext uri="{BB962C8B-B14F-4D97-AF65-F5344CB8AC3E}">
        <p14:creationId xmlns:p14="http://schemas.microsoft.com/office/powerpoint/2010/main" val="3768960422"/>
      </p:ext>
    </p:extLst>
  </p:cSld>
  <p:clrMapOvr>
    <a:masterClrMapping/>
  </p:clrMapOvr>
</p:sld>
</file>

<file path=ppt/theme/theme1.xml><?xml version="1.0" encoding="utf-8"?>
<a:theme xmlns:a="http://schemas.openxmlformats.org/drawingml/2006/main" name="ARMLab CU-ICAR">
  <a:themeElements>
    <a:clrScheme name="ARMLab VIPR-GS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81e0752-7327-43ef-af71-087853e23a2f">
      <Terms xmlns="http://schemas.microsoft.com/office/infopath/2007/PartnerControls"/>
    </lcf76f155ced4ddcb4097134ff3c332f>
    <TaxCatchAll xmlns="b307200f-adf2-4dbb-94fd-dcc73869c24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B9CD9D587C274E804BFEB7C5202BFB" ma:contentTypeVersion="18" ma:contentTypeDescription="Create a new document." ma:contentTypeScope="" ma:versionID="1e2b71f4ed86789e9ebc51d02f2cfd36">
  <xsd:schema xmlns:xsd="http://www.w3.org/2001/XMLSchema" xmlns:xs="http://www.w3.org/2001/XMLSchema" xmlns:p="http://schemas.microsoft.com/office/2006/metadata/properties" xmlns:ns2="681e0752-7327-43ef-af71-087853e23a2f" xmlns:ns3="b307200f-adf2-4dbb-94fd-dcc73869c24f" targetNamespace="http://schemas.microsoft.com/office/2006/metadata/properties" ma:root="true" ma:fieldsID="31523abaee2647f644eaf370d050ebd4" ns2:_="" ns3:_="">
    <xsd:import namespace="681e0752-7327-43ef-af71-087853e23a2f"/>
    <xsd:import namespace="b307200f-adf2-4dbb-94fd-dcc73869c2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1e0752-7327-43ef-af71-087853e23a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7200f-adf2-4dbb-94fd-dcc73869c24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8539657-9224-4b36-a143-5981c2f50772}" ma:internalName="TaxCatchAll" ma:showField="CatchAllData" ma:web="b307200f-adf2-4dbb-94fd-dcc73869c24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http://schemas.microsoft.com/office/infopath/2007/PartnerControls"/>
    <ds:schemaRef ds:uri="b307200f-adf2-4dbb-94fd-dcc73869c24f"/>
    <ds:schemaRef ds:uri="681e0752-7327-43ef-af71-087853e23a2f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A78102C-CED0-4E7A-8A11-F67520B7F6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1e0752-7327-43ef-af71-087853e23a2f"/>
    <ds:schemaRef ds:uri="b307200f-adf2-4dbb-94fd-dcc73869c24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2580</TotalTime>
  <Words>312</Words>
  <Application>Microsoft Office PowerPoint</Application>
  <PresentationFormat>Widescreen</PresentationFormat>
  <Paragraphs>73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Cambria Math</vt:lpstr>
      <vt:lpstr>Trebuchet MS</vt:lpstr>
      <vt:lpstr>Wingdings 2</vt:lpstr>
      <vt:lpstr>Wingdings 3</vt:lpstr>
      <vt:lpstr>ARMLab CU-ICAR</vt:lpstr>
      <vt:lpstr>AutoDRIVE-AVLDC Integration</vt:lpstr>
      <vt:lpstr>Project Overview</vt:lpstr>
      <vt:lpstr>Project Plan</vt:lpstr>
      <vt:lpstr>Standalone Simulation Framework</vt:lpstr>
      <vt:lpstr>Co-Simulation Framework</vt:lpstr>
      <vt:lpstr>Vehicle-in-the-Loop Framework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Tanmay Samak;Chinmay Samak</dc:creator>
  <cp:lastModifiedBy>Tanmay Samak</cp:lastModifiedBy>
  <cp:revision>198</cp:revision>
  <dcterms:created xsi:type="dcterms:W3CDTF">2020-04-29T07:35:04Z</dcterms:created>
  <dcterms:modified xsi:type="dcterms:W3CDTF">2024-03-07T04:46:06Z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0x010100C7B9CD9D587C274E804BFEB7C5202BFB</vt:lpwstr>
  </property>
  <property fmtid="{D5CDD505-2E9C-101B-9397-08002B2CF9AE}" pid="3" name="MediaServiceImageTags">
    <vt:lpwstr/>
  </property>
  <property fmtid="{D5CDD505-2E9C-101B-9397-08002B2CF9AE}" pid="4" name="Order">
    <vt:r8>400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_SourceUrl">
    <vt:lpwstr/>
  </property>
  <property fmtid="{D5CDD505-2E9C-101B-9397-08002B2CF9AE}" pid="10" name="_SharedFileIndex">
    <vt:lpwstr/>
  </property>
  <property fmtid="{D5CDD505-2E9C-101B-9397-08002B2CF9AE}" pid="11" name="ComplianceAssetId">
    <vt:lpwstr/>
  </property>
  <property fmtid="{D5CDD505-2E9C-101B-9397-08002B2CF9AE}" pid="12" name="TemplateUrl">
    <vt:lpwstr/>
  </property>
</Properties>
</file>

<file path=docProps/thumbnail.jpeg>
</file>